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57" r:id="rId2"/>
    <p:sldId id="270" r:id="rId3"/>
    <p:sldId id="264" r:id="rId4"/>
    <p:sldId id="271" r:id="rId5"/>
    <p:sldId id="272" r:id="rId6"/>
    <p:sldId id="274" r:id="rId7"/>
    <p:sldId id="275" r:id="rId8"/>
    <p:sldId id="276" r:id="rId9"/>
    <p:sldId id="277" r:id="rId10"/>
    <p:sldId id="278" r:id="rId11"/>
    <p:sldId id="279" r:id="rId12"/>
    <p:sldId id="280" r:id="rId13"/>
    <p:sldId id="281" r:id="rId14"/>
    <p:sldId id="282"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743" autoAdjust="0"/>
  </p:normalViewPr>
  <p:slideViewPr>
    <p:cSldViewPr snapToGrid="0" snapToObjects="1">
      <p:cViewPr>
        <p:scale>
          <a:sx n="104" d="100"/>
          <a:sy n="104" d="100"/>
        </p:scale>
        <p:origin x="-182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821007-E81A-4591-96A7-CBB769625F09}" type="datetimeFigureOut">
              <a:rPr lang="en-AU" smtClean="0"/>
              <a:t>17/01/2016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6FF445-F732-4DCA-8218-213C9FB186B9}" type="slidenum">
              <a:rPr lang="en-AU" smtClean="0"/>
              <a:t>‹#›</a:t>
            </a:fld>
            <a:endParaRPr lang="en-AU"/>
          </a:p>
        </p:txBody>
      </p:sp>
    </p:spTree>
    <p:extLst>
      <p:ext uri="{BB962C8B-B14F-4D97-AF65-F5344CB8AC3E}">
        <p14:creationId xmlns:p14="http://schemas.microsoft.com/office/powerpoint/2010/main" val="2064776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00BDA1E-52A6-3941-AD53-003EEF24389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53608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00BDA1E-52A6-3941-AD53-003EEF24389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183880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00BDA1E-52A6-3941-AD53-003EEF24389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11201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00BDA1E-52A6-3941-AD53-003EEF24389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392174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00BDA1E-52A6-3941-AD53-003EEF24389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318921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00BDA1E-52A6-3941-AD53-003EEF24389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161545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00BDA1E-52A6-3941-AD53-003EEF243891}"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5993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00BDA1E-52A6-3941-AD53-003EEF243891}"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387658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BDA1E-52A6-3941-AD53-003EEF243891}"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36920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00BDA1E-52A6-3941-AD53-003EEF24389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69339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00BDA1E-52A6-3941-AD53-003EEF24389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A303F-865A-7648-B1E0-174F2A9A2234}" type="slidenum">
              <a:rPr lang="en-US" smtClean="0"/>
              <a:t>‹#›</a:t>
            </a:fld>
            <a:endParaRPr lang="en-US"/>
          </a:p>
        </p:txBody>
      </p:sp>
    </p:spTree>
    <p:extLst>
      <p:ext uri="{BB962C8B-B14F-4D97-AF65-F5344CB8AC3E}">
        <p14:creationId xmlns:p14="http://schemas.microsoft.com/office/powerpoint/2010/main" val="416304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BDA1E-52A6-3941-AD53-003EEF243891}" type="datetimeFigureOut">
              <a:rPr lang="en-US" smtClean="0"/>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A303F-865A-7648-B1E0-174F2A9A2234}" type="slidenum">
              <a:rPr lang="en-US" smtClean="0"/>
              <a:t>‹#›</a:t>
            </a:fld>
            <a:endParaRPr lang="en-US"/>
          </a:p>
        </p:txBody>
      </p:sp>
    </p:spTree>
    <p:extLst>
      <p:ext uri="{BB962C8B-B14F-4D97-AF65-F5344CB8AC3E}">
        <p14:creationId xmlns:p14="http://schemas.microsoft.com/office/powerpoint/2010/main" val="1840321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02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3539430"/>
          </a:xfrm>
          <a:prstGeom prst="rect">
            <a:avLst/>
          </a:prstGeom>
          <a:noFill/>
        </p:spPr>
        <p:txBody>
          <a:bodyPr wrap="square" rtlCol="0">
            <a:spAutoFit/>
          </a:bodyPr>
          <a:lstStyle/>
          <a:p>
            <a:r>
              <a:rPr lang="en-AU" sz="2800" i="1" dirty="0"/>
              <a:t>19 Then I said to the nobles, the officials and the rest of the people, “The work is extensive and spread out, and we are widely separated from each other along the wall. 20 Wherever you hear the sound of the trumpet, join us there. </a:t>
            </a:r>
            <a:r>
              <a:rPr lang="en-AU" sz="2800" i="1" u="sng" dirty="0"/>
              <a:t>Our God will fight for us!” </a:t>
            </a:r>
          </a:p>
          <a:p>
            <a:r>
              <a:rPr lang="en-AU" sz="2800" i="1" dirty="0"/>
              <a:t>21 So we continued the work with half the men holding spears, from the first light of dawn till the stars came out. </a:t>
            </a:r>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OPPOSITION</a:t>
            </a:r>
            <a:endParaRPr lang="en-AU" sz="3600" b="1" dirty="0"/>
          </a:p>
        </p:txBody>
      </p:sp>
    </p:spTree>
    <p:extLst>
      <p:ext uri="{BB962C8B-B14F-4D97-AF65-F5344CB8AC3E}">
        <p14:creationId xmlns:p14="http://schemas.microsoft.com/office/powerpoint/2010/main" val="2735364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2677656"/>
          </a:xfrm>
          <a:prstGeom prst="rect">
            <a:avLst/>
          </a:prstGeom>
          <a:noFill/>
        </p:spPr>
        <p:txBody>
          <a:bodyPr wrap="square" rtlCol="0">
            <a:spAutoFit/>
          </a:bodyPr>
          <a:lstStyle/>
          <a:p>
            <a:r>
              <a:rPr lang="en-AU" sz="2800" i="1" dirty="0" smtClean="0"/>
              <a:t>22 </a:t>
            </a:r>
            <a:r>
              <a:rPr lang="en-AU" sz="2800" i="1" dirty="0"/>
              <a:t>At that time I also said to the people, “Have every man and his helper stay inside Jerusalem at night, so they can serve us as guards by night and as workers by day.” 23 Neither I nor my brothers nor my men nor the guards with me took off our clothes; each had his weapon, even when he went for water. </a:t>
            </a:r>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OPPOSITION</a:t>
            </a:r>
            <a:endParaRPr lang="en-AU" sz="3600" b="1" dirty="0"/>
          </a:p>
        </p:txBody>
      </p:sp>
    </p:spTree>
    <p:extLst>
      <p:ext uri="{BB962C8B-B14F-4D97-AF65-F5344CB8AC3E}">
        <p14:creationId xmlns:p14="http://schemas.microsoft.com/office/powerpoint/2010/main" val="170359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1384995"/>
          </a:xfrm>
          <a:prstGeom prst="rect">
            <a:avLst/>
          </a:prstGeom>
          <a:noFill/>
        </p:spPr>
        <p:txBody>
          <a:bodyPr wrap="square" rtlCol="0">
            <a:spAutoFit/>
          </a:bodyPr>
          <a:lstStyle/>
          <a:p>
            <a:pPr marL="514350" indent="-514350">
              <a:buFont typeface="+mj-lt"/>
              <a:buAutoNum type="arabicPeriod"/>
            </a:pPr>
            <a:r>
              <a:rPr lang="en-AU" sz="2800" dirty="0" smtClean="0"/>
              <a:t>He prayed and got on with the job</a:t>
            </a:r>
            <a:endParaRPr lang="en-AU" sz="2800" dirty="0" smtClean="0"/>
          </a:p>
          <a:p>
            <a:pPr marL="514350" indent="-514350">
              <a:buFont typeface="+mj-lt"/>
              <a:buAutoNum type="arabicPeriod"/>
            </a:pPr>
            <a:r>
              <a:rPr lang="en-AU" sz="2800" dirty="0" smtClean="0"/>
              <a:t>He prayed </a:t>
            </a:r>
            <a:r>
              <a:rPr lang="en-AU" sz="2800" dirty="0" smtClean="0"/>
              <a:t>and he did </a:t>
            </a:r>
            <a:r>
              <a:rPr lang="en-AU" sz="2800" dirty="0" smtClean="0"/>
              <a:t>something strategic</a:t>
            </a:r>
            <a:endParaRPr lang="en-AU" sz="2800" dirty="0" smtClean="0"/>
          </a:p>
          <a:p>
            <a:pPr marL="514350" indent="-514350">
              <a:buFont typeface="+mj-lt"/>
              <a:buAutoNum type="arabicPeriod"/>
            </a:pPr>
            <a:r>
              <a:rPr lang="en-AU" sz="2800" dirty="0" smtClean="0"/>
              <a:t>He </a:t>
            </a:r>
            <a:r>
              <a:rPr lang="en-AU" sz="2800" dirty="0" smtClean="0"/>
              <a:t>gathered </a:t>
            </a:r>
            <a:r>
              <a:rPr lang="en-AU" sz="2800" dirty="0" smtClean="0"/>
              <a:t>and </a:t>
            </a:r>
            <a:r>
              <a:rPr lang="en-AU" sz="2800" dirty="0" smtClean="0"/>
              <a:t>encouraged</a:t>
            </a:r>
            <a:endParaRPr lang="en-AU" sz="2800" dirty="0"/>
          </a:p>
        </p:txBody>
      </p:sp>
      <p:sp>
        <p:nvSpPr>
          <p:cNvPr id="4" name="TextBox 3"/>
          <p:cNvSpPr txBox="1"/>
          <p:nvPr/>
        </p:nvSpPr>
        <p:spPr>
          <a:xfrm>
            <a:off x="1271016" y="369326"/>
            <a:ext cx="5943600" cy="646331"/>
          </a:xfrm>
          <a:prstGeom prst="rect">
            <a:avLst/>
          </a:prstGeom>
          <a:noFill/>
        </p:spPr>
        <p:txBody>
          <a:bodyPr wrap="square" rtlCol="0">
            <a:spAutoFit/>
          </a:bodyPr>
          <a:lstStyle/>
          <a:p>
            <a:pPr algn="ctr"/>
            <a:r>
              <a:rPr lang="en-AU" sz="3600" b="1" dirty="0" smtClean="0"/>
              <a:t>WHAT DID NEHEMIAH DO?</a:t>
            </a:r>
            <a:endParaRPr lang="en-AU"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698" y="2912042"/>
            <a:ext cx="4174236" cy="26436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1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1384995"/>
          </a:xfrm>
          <a:prstGeom prst="rect">
            <a:avLst/>
          </a:prstGeom>
          <a:noFill/>
        </p:spPr>
        <p:txBody>
          <a:bodyPr wrap="square" rtlCol="0">
            <a:spAutoFit/>
          </a:bodyPr>
          <a:lstStyle/>
          <a:p>
            <a:r>
              <a:rPr lang="en-AU" sz="2800" dirty="0" smtClean="0"/>
              <a:t>God was in CONTROL…</a:t>
            </a:r>
            <a:endParaRPr lang="en-AU" sz="2800" dirty="0" smtClean="0"/>
          </a:p>
          <a:p>
            <a:pPr marL="514350" indent="-514350">
              <a:buFont typeface="+mj-lt"/>
              <a:buAutoNum type="arabicPeriod"/>
            </a:pPr>
            <a:r>
              <a:rPr lang="en-AU" sz="2800" dirty="0" smtClean="0"/>
              <a:t>God </a:t>
            </a:r>
            <a:r>
              <a:rPr lang="en-AU" sz="2800" dirty="0" smtClean="0"/>
              <a:t>frustrated the plans of the enemy</a:t>
            </a:r>
          </a:p>
          <a:p>
            <a:pPr marL="514350" indent="-514350">
              <a:buFont typeface="+mj-lt"/>
              <a:buAutoNum type="arabicPeriod"/>
            </a:pPr>
            <a:r>
              <a:rPr lang="en-AU" sz="2800" dirty="0" smtClean="0"/>
              <a:t>God was with them and He fought for them</a:t>
            </a:r>
            <a:endParaRPr lang="en-AU" sz="2800" dirty="0"/>
          </a:p>
        </p:txBody>
      </p:sp>
      <p:sp>
        <p:nvSpPr>
          <p:cNvPr id="4" name="TextBox 3"/>
          <p:cNvSpPr txBox="1"/>
          <p:nvPr/>
        </p:nvSpPr>
        <p:spPr>
          <a:xfrm>
            <a:off x="1271016" y="369326"/>
            <a:ext cx="5943600" cy="646331"/>
          </a:xfrm>
          <a:prstGeom prst="rect">
            <a:avLst/>
          </a:prstGeom>
          <a:noFill/>
        </p:spPr>
        <p:txBody>
          <a:bodyPr wrap="square" rtlCol="0">
            <a:spAutoFit/>
          </a:bodyPr>
          <a:lstStyle/>
          <a:p>
            <a:pPr algn="ctr"/>
            <a:r>
              <a:rPr lang="en-AU" sz="3600" b="1" dirty="0" smtClean="0"/>
              <a:t>WHAT DID GOD DO?</a:t>
            </a:r>
            <a:endParaRPr lang="en-AU"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503" y="3346704"/>
            <a:ext cx="3403841" cy="21214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1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2677656"/>
          </a:xfrm>
          <a:prstGeom prst="rect">
            <a:avLst/>
          </a:prstGeom>
          <a:noFill/>
        </p:spPr>
        <p:txBody>
          <a:bodyPr wrap="square" rtlCol="0">
            <a:spAutoFit/>
          </a:bodyPr>
          <a:lstStyle/>
          <a:p>
            <a:pPr marL="514350" indent="-514350">
              <a:buFont typeface="+mj-lt"/>
              <a:buAutoNum type="arabicPeriod"/>
            </a:pPr>
            <a:r>
              <a:rPr lang="en-AU" sz="2800" dirty="0" smtClean="0"/>
              <a:t>We pray</a:t>
            </a:r>
            <a:endParaRPr lang="en-AU" sz="2800" dirty="0" smtClean="0"/>
          </a:p>
          <a:p>
            <a:pPr marL="514350" indent="-514350">
              <a:buFont typeface="+mj-lt"/>
              <a:buAutoNum type="arabicPeriod"/>
            </a:pPr>
            <a:r>
              <a:rPr lang="en-AU" sz="2800" dirty="0" smtClean="0"/>
              <a:t>We pray </a:t>
            </a:r>
            <a:r>
              <a:rPr lang="en-AU" sz="2800" dirty="0" smtClean="0"/>
              <a:t>and we do</a:t>
            </a:r>
          </a:p>
          <a:p>
            <a:pPr marL="514350" indent="-514350">
              <a:buFont typeface="+mj-lt"/>
              <a:buAutoNum type="arabicPeriod"/>
            </a:pPr>
            <a:r>
              <a:rPr lang="en-AU" sz="2800" dirty="0" smtClean="0"/>
              <a:t>We f</a:t>
            </a:r>
            <a:r>
              <a:rPr lang="en-AU" sz="2800" dirty="0" smtClean="0"/>
              <a:t>ight </a:t>
            </a:r>
            <a:r>
              <a:rPr lang="en-AU" sz="2800" dirty="0" smtClean="0"/>
              <a:t>for our families</a:t>
            </a:r>
          </a:p>
          <a:p>
            <a:pPr marL="514350" indent="-514350">
              <a:buFont typeface="+mj-lt"/>
              <a:buAutoNum type="arabicPeriod"/>
            </a:pPr>
            <a:r>
              <a:rPr lang="en-AU" sz="2800" dirty="0" smtClean="0"/>
              <a:t>We continue to gather to REMEMBER God’s faithfulness and His mission</a:t>
            </a:r>
          </a:p>
          <a:p>
            <a:pPr marL="514350" indent="-514350">
              <a:buFont typeface="+mj-lt"/>
              <a:buAutoNum type="arabicPeriod"/>
            </a:pPr>
            <a:r>
              <a:rPr lang="en-AU" sz="2800" dirty="0" smtClean="0"/>
              <a:t>We need to TRUST</a:t>
            </a:r>
            <a:endParaRPr lang="en-AU" sz="2800" dirty="0"/>
          </a:p>
        </p:txBody>
      </p:sp>
      <p:sp>
        <p:nvSpPr>
          <p:cNvPr id="4" name="TextBox 3"/>
          <p:cNvSpPr txBox="1"/>
          <p:nvPr/>
        </p:nvSpPr>
        <p:spPr>
          <a:xfrm>
            <a:off x="1271016" y="369326"/>
            <a:ext cx="5943600" cy="646331"/>
          </a:xfrm>
          <a:prstGeom prst="rect">
            <a:avLst/>
          </a:prstGeom>
          <a:noFill/>
        </p:spPr>
        <p:txBody>
          <a:bodyPr wrap="square" rtlCol="0">
            <a:spAutoFit/>
          </a:bodyPr>
          <a:lstStyle/>
          <a:p>
            <a:pPr algn="ctr"/>
            <a:r>
              <a:rPr lang="en-AU" sz="3600" b="1" dirty="0" smtClean="0"/>
              <a:t>WHAT DO WE DO?</a:t>
            </a:r>
            <a:endParaRPr lang="en-AU"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279" y="4140695"/>
            <a:ext cx="3074289" cy="17892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2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424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787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4401205"/>
          </a:xfrm>
          <a:prstGeom prst="rect">
            <a:avLst/>
          </a:prstGeom>
          <a:noFill/>
        </p:spPr>
        <p:txBody>
          <a:bodyPr wrap="square" rtlCol="0">
            <a:spAutoFit/>
          </a:bodyPr>
          <a:lstStyle/>
          <a:p>
            <a:r>
              <a:rPr lang="en-AU" sz="2800" i="1" dirty="0"/>
              <a:t>Nehemiah 4:1  When Sanballat heard that we were rebuilding the wall, </a:t>
            </a:r>
            <a:r>
              <a:rPr lang="en-AU" sz="2800" i="1" u="sng" dirty="0"/>
              <a:t>he became angry and was greatly incensed. </a:t>
            </a:r>
            <a:endParaRPr lang="en-AU" sz="2800" i="1" u="sng" dirty="0" smtClean="0"/>
          </a:p>
          <a:p>
            <a:endParaRPr lang="en-AU" sz="2800" i="1" dirty="0"/>
          </a:p>
          <a:p>
            <a:r>
              <a:rPr lang="en-AU" sz="2800" i="1" u="sng" dirty="0"/>
              <a:t>He ridiculed the Jews, </a:t>
            </a:r>
            <a:r>
              <a:rPr lang="en-AU" sz="2800" i="1" dirty="0"/>
              <a:t>2 and in the presence of his associates and the army of Samaria, he said, “What are those feeble Jews doing? Will they restore their wall? Will they offer sacrifices? Will they finish in a day? Can they bring the stones back to life from those heaps of rubble—burned as they are?” </a:t>
            </a:r>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EXTERNAL OPPOSITION</a:t>
            </a:r>
            <a:endParaRPr lang="en-AU" sz="3600" b="1" dirty="0"/>
          </a:p>
        </p:txBody>
      </p:sp>
    </p:spTree>
    <p:extLst>
      <p:ext uri="{BB962C8B-B14F-4D97-AF65-F5344CB8AC3E}">
        <p14:creationId xmlns:p14="http://schemas.microsoft.com/office/powerpoint/2010/main" val="1485178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3970318"/>
          </a:xfrm>
          <a:prstGeom prst="rect">
            <a:avLst/>
          </a:prstGeom>
          <a:noFill/>
        </p:spPr>
        <p:txBody>
          <a:bodyPr wrap="square" rtlCol="0">
            <a:spAutoFit/>
          </a:bodyPr>
          <a:lstStyle/>
          <a:p>
            <a:r>
              <a:rPr lang="en-AU" sz="2800" i="1" dirty="0"/>
              <a:t>3 Tobiah the Ammonite, who was at his side, said, “What they are building—even a fox climbing up on it would break down their wall of stones!” </a:t>
            </a:r>
            <a:endParaRPr lang="en-AU" sz="2800" i="1" dirty="0" smtClean="0"/>
          </a:p>
          <a:p>
            <a:endParaRPr lang="en-AU" sz="2800" i="1" dirty="0"/>
          </a:p>
          <a:p>
            <a:endParaRPr lang="en-AU" sz="2800" dirty="0" smtClean="0"/>
          </a:p>
          <a:p>
            <a:endParaRPr lang="en-AU" sz="2800" dirty="0"/>
          </a:p>
          <a:p>
            <a:endParaRPr lang="en-AU" sz="2800" dirty="0" smtClean="0"/>
          </a:p>
          <a:p>
            <a:r>
              <a:rPr lang="en-AU" sz="2800" dirty="0" smtClean="0"/>
              <a:t>-Often </a:t>
            </a:r>
            <a:r>
              <a:rPr lang="en-AU" sz="2800" dirty="0" smtClean="0"/>
              <a:t>pressure </a:t>
            </a:r>
            <a:r>
              <a:rPr lang="en-AU" sz="2800" dirty="0"/>
              <a:t>from EXTERNAL opposition amplifies internal weaknesses. </a:t>
            </a:r>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EXTERNAL OPPOSITION</a:t>
            </a:r>
            <a:endParaRPr lang="en-AU" sz="3600" b="1" dirty="0"/>
          </a:p>
        </p:txBody>
      </p:sp>
    </p:spTree>
    <p:extLst>
      <p:ext uri="{BB962C8B-B14F-4D97-AF65-F5344CB8AC3E}">
        <p14:creationId xmlns:p14="http://schemas.microsoft.com/office/powerpoint/2010/main" val="21526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3539430"/>
          </a:xfrm>
          <a:prstGeom prst="rect">
            <a:avLst/>
          </a:prstGeom>
          <a:noFill/>
        </p:spPr>
        <p:txBody>
          <a:bodyPr wrap="square" rtlCol="0">
            <a:spAutoFit/>
          </a:bodyPr>
          <a:lstStyle/>
          <a:p>
            <a:r>
              <a:rPr lang="en-AU" sz="2800" i="1" dirty="0"/>
              <a:t>4 Hear us, our God, for we are despised. Turn their insults back on their own heads. Give them over as plunder in a land of captivity. 5 Do not cover up their guilt or blot out their sins from your sight, for they have thrown insults in the face of the builders.</a:t>
            </a:r>
          </a:p>
          <a:p>
            <a:endParaRPr lang="en-AU" sz="2800" dirty="0"/>
          </a:p>
          <a:p>
            <a:r>
              <a:rPr lang="en-AU" sz="2800" i="1" dirty="0"/>
              <a:t>6 So we rebuilt the wall till all of it reached half its height, for the people worked with all their heart. </a:t>
            </a:r>
            <a:endParaRPr lang="en-AU" sz="2800" i="1" dirty="0" smtClean="0"/>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INTERNAL OPPOSITION</a:t>
            </a:r>
            <a:endParaRPr lang="en-AU" sz="3600" b="1" dirty="0"/>
          </a:p>
        </p:txBody>
      </p:sp>
    </p:spTree>
    <p:extLst>
      <p:ext uri="{BB962C8B-B14F-4D97-AF65-F5344CB8AC3E}">
        <p14:creationId xmlns:p14="http://schemas.microsoft.com/office/powerpoint/2010/main" val="314825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5262979"/>
          </a:xfrm>
          <a:prstGeom prst="rect">
            <a:avLst/>
          </a:prstGeom>
          <a:noFill/>
        </p:spPr>
        <p:txBody>
          <a:bodyPr wrap="square" rtlCol="0">
            <a:spAutoFit/>
          </a:bodyPr>
          <a:lstStyle/>
          <a:p>
            <a:r>
              <a:rPr lang="en-AU" sz="2800" i="1" dirty="0"/>
              <a:t>7 But when Sanballat, Tobiah, the Arabs, the Ammonites and the people of Ashdod heard that the repairs to Jerusalem’s walls had gone ahead and that the gaps were being closed, they were very angry. 8 They all plotted together to come and fight against Jerusalem and stir up trouble against it. </a:t>
            </a:r>
          </a:p>
          <a:p>
            <a:r>
              <a:rPr lang="en-AU" sz="2800" i="1" dirty="0"/>
              <a:t>9 But we prayed to our God and posted a guard day and night to meet this threat. </a:t>
            </a:r>
          </a:p>
          <a:p>
            <a:r>
              <a:rPr lang="en-AU" sz="2800" i="1" dirty="0"/>
              <a:t>10 Meanwhile, the people in Judah said, “The strength of the </a:t>
            </a:r>
            <a:r>
              <a:rPr lang="en-AU" sz="2800" i="1" dirty="0" err="1"/>
              <a:t>laborers</a:t>
            </a:r>
            <a:r>
              <a:rPr lang="en-AU" sz="2800" i="1" dirty="0"/>
              <a:t> is giving out, and there is so much rubble that we cannot rebuild the wall.” </a:t>
            </a:r>
          </a:p>
          <a:p>
            <a:endParaRPr lang="en-AU" sz="2800" i="1" dirty="0" smtClean="0"/>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INTERNAL OPPOSITION</a:t>
            </a:r>
            <a:endParaRPr lang="en-AU" sz="3600" b="1" dirty="0"/>
          </a:p>
        </p:txBody>
      </p:sp>
    </p:spTree>
    <p:extLst>
      <p:ext uri="{BB962C8B-B14F-4D97-AF65-F5344CB8AC3E}">
        <p14:creationId xmlns:p14="http://schemas.microsoft.com/office/powerpoint/2010/main" val="28137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3970318"/>
          </a:xfrm>
          <a:prstGeom prst="rect">
            <a:avLst/>
          </a:prstGeom>
          <a:noFill/>
        </p:spPr>
        <p:txBody>
          <a:bodyPr wrap="square" rtlCol="0">
            <a:spAutoFit/>
          </a:bodyPr>
          <a:lstStyle/>
          <a:p>
            <a:r>
              <a:rPr lang="en-AU" sz="2800" i="1" dirty="0"/>
              <a:t>11 Also our enemies said, “Before they know it or see us, we will be right there among them and will kill them and put an end to the work.” </a:t>
            </a:r>
          </a:p>
          <a:p>
            <a:r>
              <a:rPr lang="en-AU" sz="2800" i="1" dirty="0"/>
              <a:t>12 Then the Jews who lived near them came and told us ten times over, “Wherever you turn, they will attack us.” </a:t>
            </a:r>
          </a:p>
          <a:p>
            <a:endParaRPr lang="en-AU" sz="2800" i="1" dirty="0" smtClean="0"/>
          </a:p>
          <a:p>
            <a:r>
              <a:rPr lang="en-AU" sz="2800" i="1" dirty="0"/>
              <a:t>13 Therefore I stationed some of the people behind the lowest points of the wall at the exposed places, posting them by families, with their swords, spears and bows. </a:t>
            </a:r>
            <a:endParaRPr lang="en-AU" sz="2800" i="1" dirty="0" smtClean="0"/>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INTERNAL OPPOSITION</a:t>
            </a:r>
            <a:endParaRPr lang="en-AU" sz="3600" b="1" dirty="0"/>
          </a:p>
        </p:txBody>
      </p:sp>
    </p:spTree>
    <p:extLst>
      <p:ext uri="{BB962C8B-B14F-4D97-AF65-F5344CB8AC3E}">
        <p14:creationId xmlns:p14="http://schemas.microsoft.com/office/powerpoint/2010/main" val="3422587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3539430"/>
          </a:xfrm>
          <a:prstGeom prst="rect">
            <a:avLst/>
          </a:prstGeom>
          <a:noFill/>
        </p:spPr>
        <p:txBody>
          <a:bodyPr wrap="square" rtlCol="0">
            <a:spAutoFit/>
          </a:bodyPr>
          <a:lstStyle/>
          <a:p>
            <a:r>
              <a:rPr lang="en-AU" sz="2800" i="1" dirty="0"/>
              <a:t>14 After I looked things over, I stood up and said to the nobles, the officials and the rest of the people, “Don’t be afraid of them. Remember the Lord, who is great and awesome, and fight for your families, your sons and your daughters, your wives and your homes.” </a:t>
            </a:r>
          </a:p>
          <a:p>
            <a:r>
              <a:rPr lang="en-AU" sz="2800" i="1" dirty="0"/>
              <a:t>15 When our enemies heard that we were aware of their plot and that God had frustrated it, we all returned to the wall, each to our own work. </a:t>
            </a:r>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OPPOSITION</a:t>
            </a:r>
            <a:endParaRPr lang="en-AU" sz="3600" b="1" dirty="0"/>
          </a:p>
        </p:txBody>
      </p:sp>
    </p:spTree>
    <p:extLst>
      <p:ext uri="{BB962C8B-B14F-4D97-AF65-F5344CB8AC3E}">
        <p14:creationId xmlns:p14="http://schemas.microsoft.com/office/powerpoint/2010/main" val="282365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088" y="1289303"/>
            <a:ext cx="8424672" cy="3539430"/>
          </a:xfrm>
          <a:prstGeom prst="rect">
            <a:avLst/>
          </a:prstGeom>
          <a:noFill/>
        </p:spPr>
        <p:txBody>
          <a:bodyPr wrap="square" rtlCol="0">
            <a:spAutoFit/>
          </a:bodyPr>
          <a:lstStyle/>
          <a:p>
            <a:r>
              <a:rPr lang="en-AU" sz="2800" i="1" dirty="0"/>
              <a:t>16 From that day on, half of my men did the work, while the other half were equipped with spears, shields, bows and </a:t>
            </a:r>
            <a:r>
              <a:rPr lang="en-AU" sz="2800" i="1" dirty="0" err="1"/>
              <a:t>armor</a:t>
            </a:r>
            <a:r>
              <a:rPr lang="en-AU" sz="2800" i="1" dirty="0"/>
              <a:t>. The officers posted themselves behind all the people of Judah 17 who were building the wall. </a:t>
            </a:r>
            <a:r>
              <a:rPr lang="en-AU" sz="2800" i="1" u="sng" dirty="0"/>
              <a:t>Those who carried materials did their work with one hand and held a weapon in the other, 18 and each of the builders wore his sword at his side as he worked. </a:t>
            </a:r>
            <a:r>
              <a:rPr lang="en-AU" sz="2800" i="1" dirty="0"/>
              <a:t>But the man who sounded the trumpet stayed with me. </a:t>
            </a:r>
          </a:p>
        </p:txBody>
      </p:sp>
      <p:sp>
        <p:nvSpPr>
          <p:cNvPr id="4" name="TextBox 3"/>
          <p:cNvSpPr txBox="1"/>
          <p:nvPr/>
        </p:nvSpPr>
        <p:spPr>
          <a:xfrm>
            <a:off x="1883664" y="369326"/>
            <a:ext cx="4928616" cy="646331"/>
          </a:xfrm>
          <a:prstGeom prst="rect">
            <a:avLst/>
          </a:prstGeom>
          <a:noFill/>
        </p:spPr>
        <p:txBody>
          <a:bodyPr wrap="square" rtlCol="0">
            <a:spAutoFit/>
          </a:bodyPr>
          <a:lstStyle/>
          <a:p>
            <a:pPr algn="ctr"/>
            <a:r>
              <a:rPr lang="en-AU" sz="3600" b="1" dirty="0" smtClean="0"/>
              <a:t>OPPOSITION</a:t>
            </a:r>
            <a:endParaRPr lang="en-AU" sz="3600" b="1" dirty="0"/>
          </a:p>
        </p:txBody>
      </p:sp>
    </p:spTree>
    <p:extLst>
      <p:ext uri="{BB962C8B-B14F-4D97-AF65-F5344CB8AC3E}">
        <p14:creationId xmlns:p14="http://schemas.microsoft.com/office/powerpoint/2010/main" val="1241882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846</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Rod Thom</cp:lastModifiedBy>
  <cp:revision>19</cp:revision>
  <cp:lastPrinted>2016-01-16T23:05:34Z</cp:lastPrinted>
  <dcterms:created xsi:type="dcterms:W3CDTF">2015-12-31T03:45:01Z</dcterms:created>
  <dcterms:modified xsi:type="dcterms:W3CDTF">2016-01-16T23:12:55Z</dcterms:modified>
</cp:coreProperties>
</file>